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1ce258df9b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1ce258df9b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23472e4b2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23472e4b2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23472e4b2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23472e4b2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1ce258df9b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1ce258df9b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1ce258df9b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1ce258df9b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1ce258df9b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1ce258df9b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1ce258df9b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1ce258df9b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1ce258df9b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1ce258df9b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Char char="●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23472e4b2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23472e4b2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1ce258df9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1ce258df9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1ce258df9b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1ce258df9b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Deep Learning Homework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429000"/>
            <a:ext cx="3850200" cy="13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hu" sz="2017"/>
              <a:t>Made by:</a:t>
            </a:r>
            <a:br>
              <a:rPr lang="hu" sz="2017"/>
            </a:br>
            <a:r>
              <a:rPr lang="hu" sz="2017"/>
              <a:t>Benedek Zoltán, VZ9AS0</a:t>
            </a:r>
            <a:endParaRPr sz="2017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hu" sz="2017"/>
              <a:t>Biró Márton, Z7A244</a:t>
            </a:r>
            <a:endParaRPr sz="2017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hu" sz="2017"/>
              <a:t>Vizi Kristóf Levente, GN2VV4</a:t>
            </a:r>
            <a:endParaRPr sz="2017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Summary</a:t>
            </a:r>
            <a:endParaRPr/>
          </a:p>
        </p:txBody>
      </p:sp>
      <p:sp>
        <p:nvSpPr>
          <p:cNvPr id="198" name="Google Shape;198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hu"/>
              <a:t>A projekttel kellően megszenvedtünk de nagyon élveztük</a:t>
            </a:r>
            <a:r>
              <a:rPr lang="hu">
                <a:latin typeface="Roboto"/>
                <a:ea typeface="Roboto"/>
                <a:cs typeface="Roboto"/>
                <a:sym typeface="Roboto"/>
              </a:rPr>
              <a:t>. A neurális hálók témakörén kívül az audiófájlokkal, és a sok adaton kevés erőforrással való munkavégzéssel is megismerkedtünk.</a:t>
            </a:r>
            <a:r>
              <a:rPr lang="hu"/>
              <a:t>.</a:t>
            </a:r>
            <a:r>
              <a:rPr lang="hu"/>
              <a:t> Sikerült megoldanunk nehézségeket a Google Colab-bal, a Google drive-val és a Chat GPT által nyújtott segítségekkel.</a:t>
            </a:r>
            <a:endParaRPr/>
          </a:p>
        </p:txBody>
      </p:sp>
      <p:pic>
        <p:nvPicPr>
          <p:cNvPr id="199" name="Google Shape;19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375" y="3058005"/>
            <a:ext cx="3007824" cy="132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84125" y="2753125"/>
            <a:ext cx="1939277" cy="1939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3400" y="2413638"/>
            <a:ext cx="3928351" cy="2618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 txBox="1"/>
          <p:nvPr>
            <p:ph type="title"/>
          </p:nvPr>
        </p:nvSpPr>
        <p:spPr>
          <a:xfrm>
            <a:off x="1297500" y="2114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sz="4600"/>
              <a:t>Köszönjük a figyelmet!!</a:t>
            </a:r>
            <a:endParaRPr sz="4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Ahogy próbáljuk eldönteni hogy ki mutassa be a demo-t</a:t>
            </a:r>
            <a:endParaRPr/>
          </a:p>
        </p:txBody>
      </p:sp>
      <p:sp>
        <p:nvSpPr>
          <p:cNvPr id="212" name="Google Shape;212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8575" y="1307850"/>
            <a:ext cx="2876751" cy="3529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Introduction, Goals, Motivation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hu" sz="1600">
                <a:latin typeface="Arial"/>
                <a:ea typeface="Arial"/>
                <a:cs typeface="Arial"/>
                <a:sym typeface="Arial"/>
              </a:rPr>
              <a:t>A projekt célja neurális háló tanítása madarak fajtájának felismerésére a hanguk alapján. A feladatunk a BirdCLEF 2024 Kaggle </a:t>
            </a:r>
            <a:r>
              <a:rPr lang="hu" sz="1600">
                <a:latin typeface="Arial"/>
                <a:ea typeface="Arial"/>
                <a:cs typeface="Arial"/>
                <a:sym typeface="Arial"/>
              </a:rPr>
              <a:t>verseny feladat</a:t>
            </a:r>
            <a:r>
              <a:rPr lang="hu" sz="1600">
                <a:latin typeface="Arial"/>
                <a:ea typeface="Arial"/>
                <a:cs typeface="Arial"/>
                <a:sym typeface="Arial"/>
              </a:rPr>
              <a:t> volt. Az ebben biztosított adatokon tanítottuk a modellt.</a:t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2725" y="2921525"/>
            <a:ext cx="3438525" cy="133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Previous Solutions, Their Advantages and Disadvantages</a:t>
            </a:r>
            <a:endParaRPr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 Kaggle rendszerének köszönhetően az előző évek megoldásai rendelkezésünkre álltak ezekből az utóbbi két év megoldásai segítettek nagyon sokat.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hu"/>
              <a:t>Előnyök: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hu"/>
              <a:t>Előző évek hibáira, nehézségeire már egy-egy megoldást tudtunk találni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hu"/>
              <a:t>Hátrányok: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hu"/>
              <a:t>Sokféle elindulási módszer közül nehéz volt kiválasztani hogy a mi korlátozásaink mellett melyik a legjobb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System Design</a:t>
            </a:r>
            <a:endParaRPr/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hu" sz="1500">
                <a:latin typeface="Arial"/>
                <a:ea typeface="Arial"/>
                <a:cs typeface="Arial"/>
                <a:sym typeface="Arial"/>
              </a:rPr>
              <a:t>Adatok feltöltése Google Drive-ra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hu" sz="1500">
                <a:latin typeface="Arial"/>
                <a:ea typeface="Arial"/>
                <a:cs typeface="Arial"/>
                <a:sym typeface="Arial"/>
              </a:rPr>
              <a:t>Vizualizáció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hu" sz="1500">
                <a:latin typeface="Arial"/>
                <a:ea typeface="Arial"/>
                <a:cs typeface="Arial"/>
                <a:sym typeface="Arial"/>
              </a:rPr>
              <a:t>Adatelőkészítés: .ogg fileok -&gt; spektrogramokká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hu" sz="1500">
                <a:latin typeface="Arial"/>
                <a:ea typeface="Arial"/>
                <a:cs typeface="Arial"/>
                <a:sym typeface="Arial"/>
              </a:rPr>
              <a:t>Spektrogramok szűrése a Google Bird Vocalization Classifier használatával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hu" sz="1500">
                <a:latin typeface="Arial"/>
                <a:ea typeface="Arial"/>
                <a:cs typeface="Arial"/>
                <a:sym typeface="Arial"/>
              </a:rPr>
              <a:t>Duplikált spektrogramok kiszűrése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hu" sz="1500">
                <a:latin typeface="Arial"/>
                <a:ea typeface="Arial"/>
                <a:cs typeface="Arial"/>
                <a:sym typeface="Arial"/>
              </a:rPr>
              <a:t>Modell összerakása és tanítás: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hu" sz="1500">
                <a:latin typeface="Arial"/>
                <a:ea typeface="Arial"/>
                <a:cs typeface="Arial"/>
                <a:sym typeface="Arial"/>
              </a:rPr>
              <a:t>Kiértékelés: Starfield 5-fold cross validation-nel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hu" sz="1500">
                <a:latin typeface="Arial"/>
                <a:ea typeface="Arial"/>
                <a:cs typeface="Arial"/>
                <a:sym typeface="Arial"/>
              </a:rPr>
              <a:t>A végleges modell tanítása</a:t>
            </a: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Database(s)</a:t>
            </a:r>
            <a:endParaRPr/>
          </a:p>
        </p:txBody>
      </p:sp>
      <p:sp>
        <p:nvSpPr>
          <p:cNvPr id="160" name="Google Shape;160;p17"/>
          <p:cNvSpPr txBox="1"/>
          <p:nvPr>
            <p:ph idx="1" type="body"/>
          </p:nvPr>
        </p:nvSpPr>
        <p:spPr>
          <a:xfrm>
            <a:off x="1297500" y="1307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hu" sz="1800"/>
              <a:t>Az adathalmaz .ogg hangfájlokból és 2 db .csv fájlból áll madárfajok adataival. Ezeket mind feltöltöttük Google Drive-ba és onnan kezeltük az adatokat Google Colab jegyzetfüzeteken keresztül.</a:t>
            </a:r>
            <a:endParaRPr sz="1800"/>
          </a:p>
        </p:txBody>
      </p:sp>
      <p:pic>
        <p:nvPicPr>
          <p:cNvPr id="161" name="Google Shape;16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9874" y="2647775"/>
            <a:ext cx="1731450" cy="2262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95" y="3095100"/>
            <a:ext cx="2650098" cy="112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Architecture, Training, Challenges, and Their Solutions</a:t>
            </a:r>
            <a:endParaRPr/>
          </a:p>
        </p:txBody>
      </p:sp>
      <p:sp>
        <p:nvSpPr>
          <p:cNvPr id="168" name="Google Shape;168;p18"/>
          <p:cNvSpPr txBox="1"/>
          <p:nvPr>
            <p:ph idx="1" type="body"/>
          </p:nvPr>
        </p:nvSpPr>
        <p:spPr>
          <a:xfrm>
            <a:off x="1297500" y="1567550"/>
            <a:ext cx="3041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sz="1800"/>
              <a:t>Nehézségek:</a:t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hu" sz="1800"/>
              <a:t>hangfileok átalakítása (</a:t>
            </a:r>
            <a:r>
              <a:rPr lang="hu" sz="1800">
                <a:latin typeface="Arial"/>
                <a:ea typeface="Arial"/>
                <a:cs typeface="Arial"/>
                <a:sym typeface="Arial"/>
              </a:rPr>
              <a:t>Mel spektrogram, MFCC, Wav2vec)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hu" sz="1800">
                <a:latin typeface="Arial"/>
                <a:ea typeface="Arial"/>
                <a:cs typeface="Arial"/>
                <a:sym typeface="Arial"/>
              </a:rPr>
              <a:t>Adathalmaz mérete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hu" sz="1800">
                <a:latin typeface="Arial"/>
                <a:ea typeface="Arial"/>
                <a:cs typeface="Arial"/>
                <a:sym typeface="Arial"/>
              </a:rPr>
              <a:t>Zajos adatok</a:t>
            </a:r>
            <a:endParaRPr/>
          </a:p>
        </p:txBody>
      </p:sp>
      <p:sp>
        <p:nvSpPr>
          <p:cNvPr id="169" name="Google Shape;169;p18"/>
          <p:cNvSpPr txBox="1"/>
          <p:nvPr>
            <p:ph idx="1" type="body"/>
          </p:nvPr>
        </p:nvSpPr>
        <p:spPr>
          <a:xfrm>
            <a:off x="4572000" y="1567550"/>
            <a:ext cx="3041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sz="1800"/>
              <a:t>Végleges spectrogram paraméterei:</a:t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hu" sz="1800"/>
              <a:t>n_fft = 2048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hu" sz="1800"/>
              <a:t>hop_length = 512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hu" sz="1800"/>
              <a:t>n_mels = 128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hu" sz="1800"/>
              <a:t>fmin = 40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hu" sz="1800"/>
              <a:t>fmax = 16000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Architecture, Training, Challenges, and Their Solutions</a:t>
            </a:r>
            <a:endParaRPr/>
          </a:p>
        </p:txBody>
      </p:sp>
      <p:sp>
        <p:nvSpPr>
          <p:cNvPr id="175" name="Google Shape;175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sz="1800">
                <a:latin typeface="Arial"/>
                <a:ea typeface="Arial"/>
                <a:cs typeface="Arial"/>
                <a:sym typeface="Arial"/>
              </a:rPr>
              <a:t>Architektúra: 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hu" sz="1800">
                <a:latin typeface="Arial"/>
                <a:ea typeface="Arial"/>
                <a:cs typeface="Arial"/>
                <a:sym typeface="Arial"/>
              </a:rPr>
              <a:t>transfer learning (EfficientnetV2B0)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hu" sz="1800">
                <a:latin typeface="Arial"/>
                <a:ea typeface="Arial"/>
                <a:cs typeface="Arial"/>
                <a:sym typeface="Arial"/>
              </a:rPr>
              <a:t>128-as Dense réteget ReLU aktivációval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hu" sz="1800">
                <a:latin typeface="Arial"/>
                <a:ea typeface="Arial"/>
                <a:cs typeface="Arial"/>
                <a:sym typeface="Arial"/>
              </a:rPr>
              <a:t>Dropout réteg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hu" sz="1800">
                <a:latin typeface="Arial"/>
                <a:ea typeface="Arial"/>
                <a:cs typeface="Arial"/>
                <a:sym typeface="Arial"/>
              </a:rPr>
              <a:t>A kettő között Batch normalizálás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Results and Evaluation</a:t>
            </a:r>
            <a:endParaRPr/>
          </a:p>
        </p:txBody>
      </p:sp>
      <p:sp>
        <p:nvSpPr>
          <p:cNvPr id="181" name="Google Shape;181;p20"/>
          <p:cNvSpPr txBox="1"/>
          <p:nvPr>
            <p:ph idx="1" type="body"/>
          </p:nvPr>
        </p:nvSpPr>
        <p:spPr>
          <a:xfrm>
            <a:off x="1297500" y="12246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hu" sz="1800"/>
              <a:t>Pontosság meghatározása -&gt; kereszt entrópia metrikánként</a:t>
            </a:r>
            <a:endParaRPr sz="18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hu" sz="1800">
                <a:latin typeface="Arial"/>
                <a:ea typeface="Arial"/>
                <a:cs typeface="Arial"/>
                <a:sym typeface="Arial"/>
              </a:rPr>
              <a:t>Starfield K-fold Cross Validation módszer 5 folddal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2" name="Google Shape;182;p20"/>
          <p:cNvGrpSpPr/>
          <p:nvPr/>
        </p:nvGrpSpPr>
        <p:grpSpPr>
          <a:xfrm>
            <a:off x="128500" y="2761600"/>
            <a:ext cx="4304025" cy="2093851"/>
            <a:chOff x="224525" y="2761600"/>
            <a:chExt cx="4304025" cy="2093851"/>
          </a:xfrm>
        </p:grpSpPr>
        <p:pic>
          <p:nvPicPr>
            <p:cNvPr id="183" name="Google Shape;183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24525" y="2761600"/>
              <a:ext cx="2188363" cy="2093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4" name="Google Shape;184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12900" y="2761600"/>
              <a:ext cx="2115650" cy="209385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5" name="Google Shape;18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63425" y="2761600"/>
            <a:ext cx="4338850" cy="2093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Demo</a:t>
            </a:r>
            <a:endParaRPr/>
          </a:p>
        </p:txBody>
      </p:sp>
      <p:sp>
        <p:nvSpPr>
          <p:cNvPr id="191" name="Google Shape;191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2" name="Google Shape;192;p21"/>
          <p:cNvPicPr preferRelativeResize="0"/>
          <p:nvPr/>
        </p:nvPicPr>
        <p:blipFill rotWithShape="1">
          <a:blip r:embed="rId3">
            <a:alphaModFix/>
          </a:blip>
          <a:srcRect b="0" l="28547" r="29752" t="0"/>
          <a:stretch/>
        </p:blipFill>
        <p:spPr>
          <a:xfrm>
            <a:off x="2665475" y="1102900"/>
            <a:ext cx="3813050" cy="384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